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4" r:id="rId3"/>
    <p:sldId id="282" r:id="rId4"/>
    <p:sldId id="283" r:id="rId5"/>
    <p:sldId id="281" r:id="rId6"/>
    <p:sldId id="279" r:id="rId7"/>
    <p:sldId id="280" r:id="rId8"/>
    <p:sldId id="276" r:id="rId9"/>
    <p:sldId id="274" r:id="rId10"/>
    <p:sldId id="258" r:id="rId11"/>
    <p:sldId id="271" r:id="rId12"/>
    <p:sldId id="267" r:id="rId13"/>
    <p:sldId id="259" r:id="rId14"/>
    <p:sldId id="260" r:id="rId15"/>
    <p:sldId id="261" r:id="rId16"/>
    <p:sldId id="262" r:id="rId17"/>
    <p:sldId id="263" r:id="rId18"/>
    <p:sldId id="264" r:id="rId19"/>
    <p:sldId id="270" r:id="rId20"/>
    <p:sldId id="269" r:id="rId21"/>
    <p:sldId id="273"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2BBA"/>
    <a:srgbClr val="46ED1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2256" y="-6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F0256D-08DC-47E2-B50C-5D9358BA71D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0256D-08DC-47E2-B50C-5D9358BA71D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0256D-08DC-47E2-B50C-5D9358BA71D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0256D-08DC-47E2-B50C-5D9358BA71D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F0256D-08DC-47E2-B50C-5D9358BA71D6}" type="datetimeFigureOut">
              <a:rPr lang="en-US" smtClean="0"/>
              <a:pPr/>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F0256D-08DC-47E2-B50C-5D9358BA71D6}" type="datetimeFigureOut">
              <a:rPr lang="en-US" smtClean="0"/>
              <a:pPr/>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F0256D-08DC-47E2-B50C-5D9358BA71D6}" type="datetimeFigureOut">
              <a:rPr lang="en-US" smtClean="0"/>
              <a:pPr/>
              <a:t>10/9/2015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F0256D-08DC-47E2-B50C-5D9358BA71D6}" type="datetimeFigureOut">
              <a:rPr lang="en-US" smtClean="0"/>
              <a:pPr/>
              <a:t>10/9/2015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0256D-08DC-47E2-B50C-5D9358BA71D6}" type="datetimeFigureOut">
              <a:rPr lang="en-US" smtClean="0"/>
              <a:pPr/>
              <a:t>10/9/2015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0256D-08DC-47E2-B50C-5D9358BA71D6}" type="datetimeFigureOut">
              <a:rPr lang="en-US" smtClean="0"/>
              <a:pPr/>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0256D-08DC-47E2-B50C-5D9358BA71D6}" type="datetimeFigureOut">
              <a:rPr lang="en-US" smtClean="0"/>
              <a:pPr/>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A6D21-C8C8-43B3-9AD2-ABF4E00BCB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0256D-08DC-47E2-B50C-5D9358BA71D6}" type="datetimeFigureOut">
              <a:rPr lang="en-US" smtClean="0"/>
              <a:pPr/>
              <a:t>10/9/2015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A6D21-C8C8-43B3-9AD2-ABF4E00BCB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iterarydevices.com/protagonist/"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30722" name="Picture 2" descr="http://www.brucelittlefield.com/wp-content/uploads/2012/02/notebook.jpg"/>
          <p:cNvPicPr>
            <a:picLocks noChangeAspect="1" noChangeArrowheads="1"/>
          </p:cNvPicPr>
          <p:nvPr/>
        </p:nvPicPr>
        <p:blipFill>
          <a:blip r:embed="rId2" cstate="print"/>
          <a:srcRect/>
          <a:stretch>
            <a:fillRect/>
          </a:stretch>
        </p:blipFill>
        <p:spPr bwMode="auto">
          <a:xfrm>
            <a:off x="-457200" y="-2667000"/>
            <a:ext cx="10363199" cy="11384207"/>
          </a:xfrm>
          <a:prstGeom prst="rect">
            <a:avLst/>
          </a:prstGeom>
          <a:noFill/>
        </p:spPr>
      </p:pic>
      <p:sp>
        <p:nvSpPr>
          <p:cNvPr id="5" name="TextBox 4"/>
          <p:cNvSpPr txBox="1"/>
          <p:nvPr/>
        </p:nvSpPr>
        <p:spPr>
          <a:xfrm>
            <a:off x="1219200" y="0"/>
            <a:ext cx="7391400" cy="6463308"/>
          </a:xfrm>
          <a:prstGeom prst="rect">
            <a:avLst/>
          </a:prstGeom>
          <a:noFill/>
        </p:spPr>
        <p:txBody>
          <a:bodyPr wrap="square" rtlCol="0">
            <a:spAutoFit/>
          </a:bodyPr>
          <a:lstStyle/>
          <a:p>
            <a:r>
              <a:rPr lang="en-US" sz="2800" b="1" smtClean="0">
                <a:solidFill>
                  <a:schemeClr val="bg1"/>
                </a:solidFill>
              </a:rPr>
              <a:t>10/6, </a:t>
            </a:r>
            <a:r>
              <a:rPr lang="en-US" sz="2800" b="1" dirty="0" smtClean="0">
                <a:solidFill>
                  <a:schemeClr val="bg1"/>
                </a:solidFill>
              </a:rPr>
              <a:t>______________________</a:t>
            </a:r>
            <a:r>
              <a:rPr lang="en-US" sz="2800" b="1" dirty="0" err="1" smtClean="0">
                <a:solidFill>
                  <a:schemeClr val="bg1"/>
                </a:solidFill>
              </a:rPr>
              <a:t>pages___to</a:t>
            </a:r>
            <a:r>
              <a:rPr lang="en-US" sz="2800" b="1" dirty="0" smtClean="0">
                <a:solidFill>
                  <a:schemeClr val="bg1"/>
                </a:solidFill>
              </a:rPr>
              <a:t>-___</a:t>
            </a:r>
          </a:p>
          <a:p>
            <a:r>
              <a:rPr lang="en-US" sz="3200" i="1" dirty="0" smtClean="0">
                <a:solidFill>
                  <a:schemeClr val="bg2"/>
                </a:solidFill>
              </a:rPr>
              <a:t>In literature, a </a:t>
            </a:r>
            <a:r>
              <a:rPr lang="en-US" sz="5400" b="1" i="1" dirty="0" smtClean="0">
                <a:solidFill>
                  <a:schemeClr val="bg2"/>
                </a:solidFill>
              </a:rPr>
              <a:t>foil</a:t>
            </a:r>
            <a:r>
              <a:rPr lang="en-US" sz="3200" i="1" dirty="0" smtClean="0">
                <a:solidFill>
                  <a:schemeClr val="bg2"/>
                </a:solidFill>
              </a:rPr>
              <a:t> is a character that has characteristics that oppose or are </a:t>
            </a:r>
            <a:r>
              <a:rPr lang="en-US" sz="4800" b="1" i="1" dirty="0" smtClean="0">
                <a:solidFill>
                  <a:schemeClr val="bg2"/>
                </a:solidFill>
              </a:rPr>
              <a:t>opposite </a:t>
            </a:r>
            <a:r>
              <a:rPr lang="en-US" sz="3200" i="1" dirty="0" smtClean="0">
                <a:solidFill>
                  <a:schemeClr val="bg2"/>
                </a:solidFill>
              </a:rPr>
              <a:t>to another character, usually the </a:t>
            </a:r>
            <a:r>
              <a:rPr lang="en-US" sz="3200" i="1" dirty="0" smtClean="0">
                <a:solidFill>
                  <a:schemeClr val="bg2"/>
                </a:solidFill>
                <a:hlinkClick r:id="rId3"/>
              </a:rPr>
              <a:t>protagonist</a:t>
            </a:r>
            <a:r>
              <a:rPr lang="en-US" sz="3200" i="1" dirty="0" smtClean="0">
                <a:solidFill>
                  <a:schemeClr val="bg2"/>
                </a:solidFill>
              </a:rPr>
              <a:t>. The foil character may be completely opposite to the protagonist, or very similar with one key difference. The foil character is used to highlight some particular quality or qualities of the main character.  </a:t>
            </a:r>
            <a:r>
              <a:rPr lang="en-US" sz="3200" b="1" i="1" dirty="0" smtClean="0">
                <a:solidFill>
                  <a:schemeClr val="bg2"/>
                </a:solidFill>
              </a:rPr>
              <a:t>In your book describe your main character’s foil OR, if there is no foil, what would that character be like?</a:t>
            </a:r>
            <a:endParaRPr lang="en-US" sz="3200" b="1" i="1" dirty="0">
              <a:solidFill>
                <a:schemeClr val="bg2"/>
              </a:solidFill>
            </a:endParaRPr>
          </a:p>
        </p:txBody>
      </p:sp>
    </p:spTree>
  </p:cSld>
  <p:clrMapOvr>
    <a:overrideClrMapping bg1="dk1" tx1="lt1" bg2="dk2" tx2="lt2" accent1="accent1" accent2="accent2" accent3="accent3" accent4="accent4" accent5="accent5" accent6="accent6" hlink="hlink" folHlink="folHlink"/>
  </p:clrMapOvr>
  <p:transition spd="slow" advTm="72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 Subjects/Topics the Book Explores</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dirty="0" smtClean="0"/>
              <a:t>Talk about a topic your book explores (depression, gender, culture, racism) and do some additional research on it.  Tell us what you found out.</a:t>
            </a:r>
          </a:p>
          <a:p>
            <a:r>
              <a:rPr lang="en-US" dirty="0" smtClean="0"/>
              <a:t>List the topics the book explores and talk about if the author is relying on stereotypes or exploring this in a fresh or unexpected way.</a:t>
            </a:r>
          </a:p>
          <a:p>
            <a:r>
              <a:rPr lang="en-US" dirty="0" smtClean="0"/>
              <a:t>What is the author’s message about these topics? What is he/she trying to teach readers?</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B. </a:t>
            </a:r>
            <a:r>
              <a:rPr lang="en-US" dirty="0" err="1" smtClean="0"/>
              <a:t>Intertextuality</a:t>
            </a:r>
            <a:r>
              <a:rPr lang="en-US" dirty="0" smtClean="0"/>
              <a:t> (between and across texts)</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r>
              <a:rPr lang="en-US" dirty="0" smtClean="0"/>
              <a:t>Talk what images or topics are coming up again and again in the books you are reading. How are they similar? How are they different?</a:t>
            </a:r>
          </a:p>
          <a:p>
            <a:r>
              <a:rPr lang="en-US" dirty="0" smtClean="0"/>
              <a:t>Talk about characters types that seem similar in different books? How are they similar and different? Why do authors use that type of character? Provide specific examples.</a:t>
            </a:r>
          </a:p>
          <a:p>
            <a:r>
              <a:rPr lang="en-US" dirty="0" smtClean="0"/>
              <a:t>Talk about older/wiser characters in different stories. Do you notice the gender, age, kinds of advice they give? Provide specific examples.</a:t>
            </a:r>
          </a:p>
          <a:p>
            <a:r>
              <a:rPr lang="en-US" dirty="0" smtClean="0"/>
              <a:t>Talk about parents in different texts. Do you notice the father is usually present or absent? What about the mother? Why is that?</a:t>
            </a:r>
          </a:p>
          <a:p>
            <a:endParaRPr lang="en-US" dirty="0" smtClean="0"/>
          </a:p>
          <a:p>
            <a:pPr>
              <a:buNone/>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 Story Elements</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en-US" dirty="0" smtClean="0"/>
              <a:t>Describe an interesting or important character in your story. What makes him/her so?</a:t>
            </a:r>
          </a:p>
          <a:p>
            <a:r>
              <a:rPr lang="en-US" dirty="0" smtClean="0"/>
              <a:t>Write about your favorite part so far and why it is important in the story.</a:t>
            </a:r>
          </a:p>
          <a:p>
            <a:r>
              <a:rPr lang="en-US" dirty="0" smtClean="0"/>
              <a:t>What is theme or message about life is the author exploring and how is he/she doing this?</a:t>
            </a:r>
          </a:p>
          <a:p>
            <a:r>
              <a:rPr lang="en-US" dirty="0" smtClean="0"/>
              <a:t>Compare two characters in the book to each other by describing their similarities and differences.</a:t>
            </a:r>
          </a:p>
          <a:p>
            <a:r>
              <a:rPr lang="en-US" dirty="0" smtClean="0"/>
              <a:t>Compare a character in your book to a character in another book you’ve read.</a:t>
            </a:r>
          </a:p>
          <a:p>
            <a:pPr>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 Recall</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r>
              <a:rPr lang="en-US" dirty="0" smtClean="0"/>
              <a:t>Draw a picture of the protagonist including objects of importance to him/her.</a:t>
            </a:r>
          </a:p>
          <a:p>
            <a:r>
              <a:rPr lang="en-US" dirty="0" smtClean="0"/>
              <a:t>Draw a picture of an important setting and talk about why the author chose this setting? What would happen to the plot if the setting changed?</a:t>
            </a:r>
          </a:p>
          <a:p>
            <a:r>
              <a:rPr lang="en-US" dirty="0" smtClean="0"/>
              <a:t>List the characters and talk about how they are connected to each other.</a:t>
            </a:r>
          </a:p>
          <a:p>
            <a:pPr>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 Human connections</a:t>
            </a: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smtClean="0"/>
              <a:t>How is this book similar to another you’ve read by this author?</a:t>
            </a:r>
          </a:p>
          <a:p>
            <a:r>
              <a:rPr lang="en-US" dirty="0" smtClean="0"/>
              <a:t>How is the character in this  book similar to the protagonist in another book?</a:t>
            </a:r>
          </a:p>
          <a:p>
            <a:r>
              <a:rPr lang="en-US" dirty="0" smtClean="0"/>
              <a:t>What feelings does this book stir in your? How and why?</a:t>
            </a:r>
          </a:p>
          <a:p>
            <a:r>
              <a:rPr lang="en-US" dirty="0" smtClean="0"/>
              <a:t>Which character in this book would you most like to be or be friends with? Why?</a:t>
            </a:r>
          </a:p>
          <a:p>
            <a:r>
              <a:rPr lang="en-US" dirty="0" smtClean="0"/>
              <a:t>If you were a character in this book, how would it affect the plot?</a:t>
            </a:r>
          </a:p>
          <a:p>
            <a:r>
              <a:rPr lang="en-US" dirty="0" smtClean="0"/>
              <a:t>How does this book remind you of yourself, people you know, or something in the world? </a:t>
            </a:r>
          </a:p>
          <a:p>
            <a:r>
              <a:rPr lang="en-US" dirty="0" smtClean="0"/>
              <a:t>How does what is happening in this book stretch your thinking about yourself, others, and the world?</a:t>
            </a:r>
          </a:p>
          <a:p>
            <a:pPr>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F. Opinion</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US" dirty="0" smtClean="0"/>
              <a:t>Why do you think the author chose the opening line he or she did? Include the line.</a:t>
            </a:r>
          </a:p>
          <a:p>
            <a:r>
              <a:rPr lang="en-US" dirty="0" smtClean="0"/>
              <a:t>What do you think is the most important scene in the book? Why?</a:t>
            </a:r>
          </a:p>
          <a:p>
            <a:r>
              <a:rPr lang="en-US" dirty="0" smtClean="0"/>
              <a:t>How would a different setting affect the story? </a:t>
            </a:r>
          </a:p>
          <a:p>
            <a:r>
              <a:rPr lang="en-US" dirty="0" smtClean="0"/>
              <a:t>Was the cover design effective? Did it make you want to read the book? Create a new cover and say why it is more effective.</a:t>
            </a:r>
          </a:p>
          <a:p>
            <a:r>
              <a:rPr lang="en-US" dirty="0" smtClean="0"/>
              <a:t>Do you agree with the point the author is making about life? Are people really like this? Why?</a:t>
            </a:r>
          </a:p>
          <a:p>
            <a:r>
              <a:rPr lang="en-US" dirty="0" smtClean="0"/>
              <a:t>Do you like the ending of the book? Why or why not? Do you think there is more to tell?</a:t>
            </a:r>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G. Language</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r>
              <a:rPr lang="en-US" dirty="0" smtClean="0"/>
              <a:t>Copy a sentence from the book that you think is well-written. Why do you like this sentence? What makes it effective (figurative, sensory, moving, truth)? Explain.</a:t>
            </a:r>
          </a:p>
          <a:p>
            <a:r>
              <a:rPr lang="en-US" dirty="0" smtClean="0"/>
              <a:t>Find examples of figurative language. List them.</a:t>
            </a:r>
          </a:p>
          <a:p>
            <a:r>
              <a:rPr lang="en-US" dirty="0" smtClean="0"/>
              <a:t>Describe the author’s craft (flashback, dialogue, embedding genres). What is good about the author’s writing? What things might you try in your own writing that you’ve learned from this author?</a:t>
            </a:r>
          </a:p>
          <a:p>
            <a:r>
              <a:rPr lang="en-US" dirty="0" smtClean="0"/>
              <a:t>Describe how the author makes you feel through their writing.</a:t>
            </a:r>
          </a:p>
          <a:p>
            <a:pPr>
              <a:buNone/>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H. Evaluation</a:t>
            </a:r>
            <a:endParaRPr lang="en-US" sz="3600" dirty="0"/>
          </a:p>
        </p:txBody>
      </p:sp>
      <p:sp>
        <p:nvSpPr>
          <p:cNvPr id="3" name="Content Placeholder 2"/>
          <p:cNvSpPr>
            <a:spLocks noGrp="1"/>
          </p:cNvSpPr>
          <p:nvPr>
            <p:ph idx="1"/>
          </p:nvPr>
        </p:nvSpPr>
        <p:spPr>
          <a:xfrm>
            <a:off x="457200" y="838200"/>
            <a:ext cx="8229600" cy="5791200"/>
          </a:xfrm>
        </p:spPr>
        <p:txBody>
          <a:bodyPr>
            <a:normAutofit fontScale="85000" lnSpcReduction="10000"/>
          </a:bodyPr>
          <a:lstStyle/>
          <a:p>
            <a:r>
              <a:rPr lang="en-US" dirty="0" smtClean="0"/>
              <a:t>What did you learn about the time in which the story took place? </a:t>
            </a:r>
          </a:p>
          <a:p>
            <a:r>
              <a:rPr lang="en-US" dirty="0" smtClean="0"/>
              <a:t>Write about an important lesson that was learned in the story by the character that you can apply?</a:t>
            </a:r>
          </a:p>
          <a:p>
            <a:r>
              <a:rPr lang="en-US" dirty="0" smtClean="0"/>
              <a:t>Write about the older and wiser characters and why the author needed those characters in the story.</a:t>
            </a:r>
          </a:p>
          <a:p>
            <a:r>
              <a:rPr lang="en-US" dirty="0" smtClean="0"/>
              <a:t>Explain why you think that your book is popular or unpopular with students your age or in the class.</a:t>
            </a:r>
          </a:p>
          <a:p>
            <a:r>
              <a:rPr lang="en-US" dirty="0" smtClean="0"/>
              <a:t>Describe what you would change about the book if you could rewrite it.</a:t>
            </a:r>
          </a:p>
          <a:p>
            <a:r>
              <a:rPr lang="en-US" dirty="0" smtClean="0"/>
              <a:t>Explain what you want to remember about this book and why?</a:t>
            </a:r>
          </a:p>
          <a:p>
            <a:r>
              <a:rPr lang="en-US" dirty="0" smtClean="0"/>
              <a:t>Make a list of lingering questions you’ve had after finishing this book.</a:t>
            </a:r>
          </a:p>
          <a:p>
            <a:pPr>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I. Alternative Responses</a:t>
            </a:r>
            <a:endParaRPr lang="en-US" sz="3200" dirty="0"/>
          </a:p>
        </p:txBody>
      </p:sp>
      <p:sp>
        <p:nvSpPr>
          <p:cNvPr id="3" name="Content Placeholder 2"/>
          <p:cNvSpPr>
            <a:spLocks noGrp="1"/>
          </p:cNvSpPr>
          <p:nvPr>
            <p:ph idx="1"/>
          </p:nvPr>
        </p:nvSpPr>
        <p:spPr>
          <a:xfrm>
            <a:off x="228600" y="838200"/>
            <a:ext cx="8458200" cy="5715000"/>
          </a:xfrm>
        </p:spPr>
        <p:txBody>
          <a:bodyPr>
            <a:normAutofit fontScale="70000" lnSpcReduction="20000"/>
          </a:bodyPr>
          <a:lstStyle/>
          <a:p>
            <a:r>
              <a:rPr lang="en-US" dirty="0" smtClean="0"/>
              <a:t>Write a book commercial to convince others to read this book (no spoilers).</a:t>
            </a:r>
          </a:p>
          <a:p>
            <a:r>
              <a:rPr lang="en-US" dirty="0" smtClean="0"/>
              <a:t>Write a eulogy or speech honoring the death of one of the characters.</a:t>
            </a:r>
          </a:p>
          <a:p>
            <a:r>
              <a:rPr lang="en-US" dirty="0" smtClean="0"/>
              <a:t>Create a slogan for the book and explain why you chose this.</a:t>
            </a:r>
          </a:p>
          <a:p>
            <a:r>
              <a:rPr lang="en-US" dirty="0" smtClean="0"/>
              <a:t>Illustrate a book cover different for what is on the book and talk about your choices.</a:t>
            </a:r>
          </a:p>
          <a:p>
            <a:r>
              <a:rPr lang="en-US" dirty="0" smtClean="0"/>
              <a:t>Pretend you are the author and write a proposal for the sequel of the book.</a:t>
            </a:r>
          </a:p>
          <a:p>
            <a:r>
              <a:rPr lang="en-US" dirty="0" smtClean="0"/>
              <a:t>Give three reasons why we should read this book as a whole class.</a:t>
            </a:r>
          </a:p>
          <a:p>
            <a:r>
              <a:rPr lang="en-US" dirty="0" smtClean="0"/>
              <a:t>Write a theme song for this book.</a:t>
            </a:r>
          </a:p>
          <a:p>
            <a:r>
              <a:rPr lang="en-US" dirty="0" smtClean="0"/>
              <a:t>Choose a character of the book and decide on an appropriate birthday present for him/her and explain why.</a:t>
            </a:r>
          </a:p>
          <a:p>
            <a:r>
              <a:rPr lang="en-US" dirty="0" smtClean="0"/>
              <a:t>Discuss a portion of the book that was too predictable.</a:t>
            </a:r>
          </a:p>
          <a:p>
            <a:r>
              <a:rPr lang="en-US" dirty="0" smtClean="0"/>
              <a:t>Make a list of characters and then create a cast of famous people to portray them in the film adaptation.</a:t>
            </a:r>
          </a:p>
          <a:p>
            <a:r>
              <a:rPr lang="en-US" dirty="0" smtClean="0"/>
              <a:t>List 10 interesting words from the book and tell why each is interesting or write a definition of each word.</a:t>
            </a:r>
          </a:p>
          <a:p>
            <a:endParaRPr lang="en-US" dirty="0" smtClean="0"/>
          </a:p>
          <a:p>
            <a:pPr>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Author’s Craft</a:t>
            </a:r>
            <a:endParaRPr lang="en-US" dirty="0"/>
          </a:p>
        </p:txBody>
      </p:sp>
      <p:graphicFrame>
        <p:nvGraphicFramePr>
          <p:cNvPr id="4" name="Content Placeholder 3"/>
          <p:cNvGraphicFramePr>
            <a:graphicFrameLocks noGrp="1"/>
          </p:cNvGraphicFramePr>
          <p:nvPr>
            <p:ph idx="1"/>
          </p:nvPr>
        </p:nvGraphicFramePr>
        <p:xfrm>
          <a:off x="381000" y="829072"/>
          <a:ext cx="8382000" cy="5800775"/>
        </p:xfrm>
        <a:graphic>
          <a:graphicData uri="http://schemas.openxmlformats.org/drawingml/2006/table">
            <a:tbl>
              <a:tblPr/>
              <a:tblGrid>
                <a:gridCol w="2095500"/>
                <a:gridCol w="2095500"/>
                <a:gridCol w="2095500"/>
                <a:gridCol w="2095500"/>
              </a:tblGrid>
              <a:tr h="1274013">
                <a:tc>
                  <a:txBody>
                    <a:bodyPr/>
                    <a:lstStyle/>
                    <a:p>
                      <a:pPr rtl="0" fontAlgn="t">
                        <a:spcBef>
                          <a:spcPts val="0"/>
                        </a:spcBef>
                        <a:spcAft>
                          <a:spcPts val="0"/>
                        </a:spcAft>
                      </a:pPr>
                      <a:r>
                        <a:rPr lang="en-US" sz="1800" b="0" i="0" u="none" strike="noStrike" dirty="0">
                          <a:solidFill>
                            <a:srgbClr val="000000"/>
                          </a:solidFill>
                          <a:latin typeface="Calibri"/>
                        </a:rPr>
                        <a:t>Flashback: stop in the action of the store to go back – may answer or pose questions</a:t>
                      </a:r>
                      <a:endParaRPr lang="en-US" sz="1800" dirty="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Text (blocks, bolds, cross outs, prose, poem)</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dirty="0">
                          <a:solidFill>
                            <a:srgbClr val="000000"/>
                          </a:solidFill>
                          <a:latin typeface="Calibri"/>
                        </a:rPr>
                        <a:t>Embedding other genres: letters, new reports, tweets, </a:t>
                      </a:r>
                      <a:r>
                        <a:rPr lang="en-US" sz="1800" b="0" i="0" u="none" strike="noStrike" dirty="0" err="1">
                          <a:solidFill>
                            <a:srgbClr val="000000"/>
                          </a:solidFill>
                          <a:latin typeface="Calibri"/>
                        </a:rPr>
                        <a:t>texts,diary</a:t>
                      </a:r>
                      <a:r>
                        <a:rPr lang="en-US" sz="1800" b="0" i="0" u="none" strike="noStrike" dirty="0">
                          <a:solidFill>
                            <a:srgbClr val="000000"/>
                          </a:solidFill>
                          <a:latin typeface="Calibri"/>
                        </a:rPr>
                        <a:t>, verse</a:t>
                      </a:r>
                      <a:endParaRPr lang="en-US" sz="1800" dirty="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Dialogue: moves the plot, adds information, shows the characters</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274013">
                <a:tc>
                  <a:txBody>
                    <a:bodyPr/>
                    <a:lstStyle/>
                    <a:p>
                      <a:pPr rtl="0" fontAlgn="t">
                        <a:spcBef>
                          <a:spcPts val="0"/>
                        </a:spcBef>
                        <a:spcAft>
                          <a:spcPts val="0"/>
                        </a:spcAft>
                      </a:pPr>
                      <a:r>
                        <a:rPr lang="en-US" sz="1800" b="0" i="0" u="none" strike="noStrike">
                          <a:solidFill>
                            <a:srgbClr val="000000"/>
                          </a:solidFill>
                          <a:latin typeface="Calibri"/>
                        </a:rPr>
                        <a:t>Chapter titles or not: may be theme related</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Suspense: keeping information from you</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Older/Wiser character: the use of one of these to support/guide the character</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Again and Again/symbol – to point to layers of meaning and emphasize an idea</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274013">
                <a:tc>
                  <a:txBody>
                    <a:bodyPr/>
                    <a:lstStyle/>
                    <a:p>
                      <a:pPr rtl="0" fontAlgn="t">
                        <a:spcBef>
                          <a:spcPts val="0"/>
                        </a:spcBef>
                        <a:spcAft>
                          <a:spcPts val="0"/>
                        </a:spcAft>
                      </a:pPr>
                      <a:r>
                        <a:rPr lang="en-US" sz="1800" b="0" i="0" u="none" strike="noStrike">
                          <a:solidFill>
                            <a:srgbClr val="000000"/>
                          </a:solidFill>
                          <a:latin typeface="Calibri"/>
                        </a:rPr>
                        <a:t>Aha moments: realizations, discovery</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Sub headings  to organize ideas or events</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Point of view shifts: different narrators to show perspective</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Reliable/unreliable narrators: can we trust the narrator (depression, crazy, young, too old)</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484819">
                <a:tc>
                  <a:txBody>
                    <a:bodyPr/>
                    <a:lstStyle/>
                    <a:p>
                      <a:pPr rtl="0" fontAlgn="t">
                        <a:spcBef>
                          <a:spcPts val="0"/>
                        </a:spcBef>
                        <a:spcAft>
                          <a:spcPts val="0"/>
                        </a:spcAft>
                      </a:pPr>
                      <a:r>
                        <a:rPr lang="en-US" sz="1800" b="0" i="0" u="none" strike="noStrike">
                          <a:solidFill>
                            <a:srgbClr val="000000"/>
                          </a:solidFill>
                          <a:latin typeface="Calibri"/>
                        </a:rPr>
                        <a:t>Memory moments: the character either thinks or tells a story from the past </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Intrusion – speaking directly to the reader</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800" b="0" i="0" u="none" strike="noStrike">
                          <a:solidFill>
                            <a:srgbClr val="000000"/>
                          </a:solidFill>
                          <a:latin typeface="Calibri"/>
                        </a:rPr>
                        <a:t>Characterization: </a:t>
                      </a:r>
                      <a:endParaRPr lang="en-US" sz="1800"/>
                    </a:p>
                    <a:p>
                      <a:pPr rtl="0" fontAlgn="t">
                        <a:spcBef>
                          <a:spcPts val="0"/>
                        </a:spcBef>
                        <a:spcAft>
                          <a:spcPts val="0"/>
                        </a:spcAft>
                      </a:pPr>
                      <a:r>
                        <a:rPr lang="en-US" sz="1800" b="0" i="0" u="none" strike="noStrike">
                          <a:solidFill>
                            <a:srgbClr val="000000"/>
                          </a:solidFill>
                          <a:latin typeface="Calibri"/>
                        </a:rPr>
                        <a:t>Characters; thought, actions, speech, dress, how others feel and react</a:t>
                      </a:r>
                      <a:endParaRPr lang="en-US" sz="1800"/>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fontAlgn="t"/>
                      <a:r>
                        <a:rPr lang="en-US" sz="1800" dirty="0"/>
                        <a:t> </a:t>
                      </a:r>
                    </a:p>
                  </a:txBody>
                  <a:tcPr marL="67051" marR="67051" marT="33526" marB="33526">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bl>
          </a:graphicData>
        </a:graphic>
      </p:graphicFrame>
      <p:sp>
        <p:nvSpPr>
          <p:cNvPr id="276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2BB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bg1"/>
                </a:solidFill>
                <a:latin typeface="Agency FB" pitchFamily="34" charset="0"/>
              </a:rPr>
              <a:t>Friday: Speaking &amp; Listening</a:t>
            </a:r>
            <a:endParaRPr lang="en-US" sz="5400" dirty="0">
              <a:solidFill>
                <a:schemeClr val="bg1"/>
              </a:solidFill>
              <a:latin typeface="Agency FB" pitchFamily="34" charset="0"/>
            </a:endParaRPr>
          </a:p>
        </p:txBody>
      </p:sp>
      <p:sp>
        <p:nvSpPr>
          <p:cNvPr id="5" name="Content Placeholder 4"/>
          <p:cNvSpPr>
            <a:spLocks noGrp="1"/>
          </p:cNvSpPr>
          <p:nvPr>
            <p:ph idx="1"/>
          </p:nvPr>
        </p:nvSpPr>
        <p:spPr/>
        <p:txBody>
          <a:bodyPr>
            <a:noAutofit/>
          </a:bodyPr>
          <a:lstStyle/>
          <a:p>
            <a:r>
              <a:rPr lang="en-US" sz="4400" b="1" dirty="0" smtClean="0">
                <a:solidFill>
                  <a:schemeClr val="bg1"/>
                </a:solidFill>
              </a:rPr>
              <a:t>Pose</a:t>
            </a:r>
            <a:r>
              <a:rPr lang="en-US" sz="4000" b="1" dirty="0" smtClean="0">
                <a:solidFill>
                  <a:schemeClr val="bg1"/>
                </a:solidFill>
              </a:rPr>
              <a:t> a question.</a:t>
            </a:r>
          </a:p>
          <a:p>
            <a:r>
              <a:rPr lang="en-US" sz="4400" b="1" dirty="0" smtClean="0">
                <a:solidFill>
                  <a:schemeClr val="bg1"/>
                </a:solidFill>
              </a:rPr>
              <a:t>Respond</a:t>
            </a:r>
            <a:r>
              <a:rPr lang="en-US" sz="4000" b="1" dirty="0" smtClean="0">
                <a:solidFill>
                  <a:schemeClr val="bg1"/>
                </a:solidFill>
              </a:rPr>
              <a:t> to a question.</a:t>
            </a:r>
          </a:p>
          <a:p>
            <a:r>
              <a:rPr lang="en-US" sz="4000" b="1" dirty="0" smtClean="0">
                <a:solidFill>
                  <a:schemeClr val="bg1"/>
                </a:solidFill>
              </a:rPr>
              <a:t>Use the </a:t>
            </a:r>
            <a:r>
              <a:rPr lang="en-US" sz="4800" b="1" dirty="0" smtClean="0">
                <a:solidFill>
                  <a:schemeClr val="bg1"/>
                </a:solidFill>
              </a:rPr>
              <a:t>book</a:t>
            </a:r>
            <a:r>
              <a:rPr lang="en-US" sz="4000" b="1" dirty="0" smtClean="0">
                <a:solidFill>
                  <a:schemeClr val="bg1"/>
                </a:solidFill>
              </a:rPr>
              <a:t> (page number) when responding to or posing a question.</a:t>
            </a:r>
          </a:p>
          <a:p>
            <a:r>
              <a:rPr lang="en-US" sz="4000" b="1" dirty="0" smtClean="0">
                <a:solidFill>
                  <a:schemeClr val="bg1"/>
                </a:solidFill>
              </a:rPr>
              <a:t>Use a </a:t>
            </a:r>
            <a:r>
              <a:rPr lang="en-US" sz="4400" b="1" dirty="0" smtClean="0">
                <a:solidFill>
                  <a:schemeClr val="bg1"/>
                </a:solidFill>
              </a:rPr>
              <a:t>classmate’s name </a:t>
            </a:r>
            <a:r>
              <a:rPr lang="en-US" sz="4000" b="1" dirty="0" smtClean="0">
                <a:solidFill>
                  <a:schemeClr val="bg1"/>
                </a:solidFill>
              </a:rPr>
              <a:t>to connect to or clarifying a response or question.</a:t>
            </a:r>
            <a:endParaRPr lang="en-US" sz="4000" b="1"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Figurative Language</a:t>
            </a:r>
            <a:endParaRPr lang="en-US" dirty="0"/>
          </a:p>
        </p:txBody>
      </p:sp>
      <p:graphicFrame>
        <p:nvGraphicFramePr>
          <p:cNvPr id="4" name="Content Placeholder 3"/>
          <p:cNvGraphicFramePr>
            <a:graphicFrameLocks noGrp="1"/>
          </p:cNvGraphicFramePr>
          <p:nvPr>
            <p:ph idx="1"/>
          </p:nvPr>
        </p:nvGraphicFramePr>
        <p:xfrm>
          <a:off x="304800" y="914400"/>
          <a:ext cx="8458204" cy="5599034"/>
        </p:xfrm>
        <a:graphic>
          <a:graphicData uri="http://schemas.openxmlformats.org/drawingml/2006/table">
            <a:tbl>
              <a:tblPr/>
              <a:tblGrid>
                <a:gridCol w="2114551"/>
                <a:gridCol w="2114551"/>
                <a:gridCol w="2114551"/>
                <a:gridCol w="2114551"/>
              </a:tblGrid>
              <a:tr h="1426130">
                <a:tc>
                  <a:txBody>
                    <a:bodyPr/>
                    <a:lstStyle/>
                    <a:p>
                      <a:pPr rtl="0" fontAlgn="t">
                        <a:spcBef>
                          <a:spcPts val="0"/>
                        </a:spcBef>
                        <a:spcAft>
                          <a:spcPts val="0"/>
                        </a:spcAft>
                      </a:pPr>
                      <a:r>
                        <a:rPr lang="en-US" sz="1200" b="0" i="0" u="none" strike="noStrike" dirty="0">
                          <a:solidFill>
                            <a:srgbClr val="000000"/>
                          </a:solidFill>
                          <a:latin typeface="Calibri"/>
                        </a:rPr>
                        <a:t>Simile: A figure of speech comparing two unlike things that is often introduced by like or as.</a:t>
                      </a:r>
                      <a:endParaRPr lang="en-US" sz="1200" dirty="0"/>
                    </a:p>
                    <a:p>
                      <a:pPr rtl="0" fontAlgn="t">
                        <a:spcBef>
                          <a:spcPts val="0"/>
                        </a:spcBef>
                        <a:spcAft>
                          <a:spcPts val="0"/>
                        </a:spcAft>
                      </a:pPr>
                      <a:r>
                        <a:rPr lang="en-US" sz="1200" dirty="0"/>
                        <a:t/>
                      </a:r>
                      <a:br>
                        <a:rPr lang="en-US" sz="1200" dirty="0"/>
                      </a:br>
                      <a:r>
                        <a:rPr lang="en-US" sz="1200" b="0" i="0" u="none" strike="noStrike" dirty="0">
                          <a:solidFill>
                            <a:srgbClr val="000000"/>
                          </a:solidFill>
                          <a:latin typeface="Calibri"/>
                        </a:rPr>
                        <a:t>The sun is like a yellow ball of fire in the sky</a:t>
                      </a:r>
                      <a:endParaRPr lang="en-US" sz="1200" dirty="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dirty="0" smtClean="0">
                          <a:solidFill>
                            <a:srgbClr val="000000"/>
                          </a:solidFill>
                          <a:latin typeface="Calibri"/>
                        </a:rPr>
                        <a:t>Metaphor: Comparing </a:t>
                      </a:r>
                      <a:r>
                        <a:rPr lang="en-US" sz="1200" b="0" i="0" u="none" strike="noStrike" dirty="0">
                          <a:solidFill>
                            <a:srgbClr val="000000"/>
                          </a:solidFill>
                          <a:latin typeface="Calibri"/>
                        </a:rPr>
                        <a:t>two things by using one kind of object or using in place of another to suggest the likeness between them</a:t>
                      </a:r>
                      <a:endParaRPr lang="en-US" sz="1200" dirty="0"/>
                    </a:p>
                    <a:p>
                      <a:pPr rtl="0" fontAlgn="t">
                        <a:spcBef>
                          <a:spcPts val="0"/>
                        </a:spcBef>
                        <a:spcAft>
                          <a:spcPts val="0"/>
                        </a:spcAft>
                      </a:pPr>
                      <a:r>
                        <a:rPr lang="en-US" sz="1200" dirty="0"/>
                        <a:t/>
                      </a:r>
                      <a:br>
                        <a:rPr lang="en-US" sz="1200" dirty="0"/>
                      </a:br>
                      <a:r>
                        <a:rPr lang="en-US" sz="1200" b="0" i="0" u="none" strike="noStrike" dirty="0">
                          <a:solidFill>
                            <a:srgbClr val="000000"/>
                          </a:solidFill>
                          <a:latin typeface="Calibri"/>
                        </a:rPr>
                        <a:t>Her hair was silk.</a:t>
                      </a:r>
                      <a:endParaRPr lang="en-US" sz="1200" dirty="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dirty="0">
                          <a:solidFill>
                            <a:srgbClr val="000000"/>
                          </a:solidFill>
                          <a:latin typeface="Calibri"/>
                        </a:rPr>
                        <a:t>Personification: the object or animal SEEMS like it is doing something human</a:t>
                      </a:r>
                      <a:endParaRPr lang="en-US" sz="1200" dirty="0"/>
                    </a:p>
                    <a:p>
                      <a:pPr rtl="0" fontAlgn="t">
                        <a:spcBef>
                          <a:spcPts val="0"/>
                        </a:spcBef>
                        <a:spcAft>
                          <a:spcPts val="0"/>
                        </a:spcAft>
                      </a:pPr>
                      <a:r>
                        <a:rPr lang="en-US" sz="1200" dirty="0"/>
                        <a:t/>
                      </a:r>
                      <a:br>
                        <a:rPr lang="en-US" sz="1200" dirty="0"/>
                      </a:br>
                      <a:r>
                        <a:rPr lang="en-US" sz="1200" b="0" i="0" u="none" strike="noStrike" dirty="0">
                          <a:solidFill>
                            <a:srgbClr val="000000"/>
                          </a:solidFill>
                          <a:latin typeface="Calibri"/>
                        </a:rPr>
                        <a:t>The stuffed bear smiled as the little boy hugged him close.</a:t>
                      </a:r>
                      <a:endParaRPr lang="en-US" sz="1200" dirty="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Allusion: A brief reference to a person, place, thing of historical, literary, or political significance, assuming the reader knows  it and its importance.</a:t>
                      </a:r>
                      <a:endParaRPr lang="en-US" sz="1200"/>
                    </a:p>
                    <a:p>
                      <a:pPr rtl="0" fontAlgn="t">
                        <a:spcBef>
                          <a:spcPts val="0"/>
                        </a:spcBef>
                        <a:spcAft>
                          <a:spcPts val="0"/>
                        </a:spcAft>
                      </a:pPr>
                      <a:r>
                        <a:rPr lang="en-US" sz="1200" b="0" i="0" u="none" strike="noStrike">
                          <a:solidFill>
                            <a:srgbClr val="000000"/>
                          </a:solidFill>
                          <a:latin typeface="Calibri"/>
                        </a:rPr>
                        <a:t>You are Hulk before you eat breakfast.</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310485">
                <a:tc>
                  <a:txBody>
                    <a:bodyPr/>
                    <a:lstStyle/>
                    <a:p>
                      <a:pPr rtl="0" fontAlgn="t">
                        <a:spcBef>
                          <a:spcPts val="0"/>
                        </a:spcBef>
                        <a:spcAft>
                          <a:spcPts val="0"/>
                        </a:spcAft>
                      </a:pPr>
                      <a:r>
                        <a:rPr lang="en-US" sz="1200" b="0" i="0" u="none" strike="noStrike" dirty="0">
                          <a:solidFill>
                            <a:srgbClr val="000000"/>
                          </a:solidFill>
                          <a:latin typeface="Calibri"/>
                        </a:rPr>
                        <a:t>Alliteration: The repetition of  initial consonant sounds in two or more neighboring words.</a:t>
                      </a:r>
                      <a:endParaRPr lang="en-US" sz="1200" dirty="0"/>
                    </a:p>
                    <a:p>
                      <a:pPr rtl="0" fontAlgn="t">
                        <a:spcBef>
                          <a:spcPts val="0"/>
                        </a:spcBef>
                        <a:spcAft>
                          <a:spcPts val="0"/>
                        </a:spcAft>
                      </a:pPr>
                      <a:r>
                        <a:rPr lang="en-US" sz="1200" dirty="0"/>
                        <a:t/>
                      </a:r>
                      <a:br>
                        <a:rPr lang="en-US" sz="1200" dirty="0"/>
                      </a:br>
                      <a:r>
                        <a:rPr lang="en-US" sz="1200" b="0" i="0" u="none" strike="noStrike" dirty="0">
                          <a:solidFill>
                            <a:srgbClr val="000000"/>
                          </a:solidFill>
                          <a:latin typeface="Calibri"/>
                        </a:rPr>
                        <a:t>The wild woolly walrus…</a:t>
                      </a:r>
                      <a:endParaRPr lang="en-US" sz="1200" dirty="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Consonance: repetition of the same consonant sound in two or more words in the middle of the words: </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All mammals named Sam are tame. (m)</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Assonance: </a:t>
                      </a:r>
                      <a:r>
                        <a:rPr lang="en-US" sz="1200" b="0" i="0" u="none" strike="noStrike">
                          <a:solidFill>
                            <a:srgbClr val="333333"/>
                          </a:solidFill>
                          <a:latin typeface="Arial"/>
                        </a:rPr>
                        <a:t>A resemblance of vowel sound in words or syllables</a:t>
                      </a:r>
                      <a:endParaRPr lang="en-US" sz="1200"/>
                    </a:p>
                    <a:p>
                      <a:pPr rtl="0" fontAlgn="t">
                        <a:spcBef>
                          <a:spcPts val="0"/>
                        </a:spcBef>
                        <a:spcAft>
                          <a:spcPts val="0"/>
                        </a:spcAft>
                      </a:pPr>
                      <a:r>
                        <a:rPr lang="en-US" sz="1200"/>
                        <a:t/>
                      </a:r>
                      <a:br>
                        <a:rPr lang="en-US" sz="1200"/>
                      </a:br>
                      <a:r>
                        <a:rPr lang="en-US" sz="1200" b="0" i="0" u="none" strike="noStrike">
                          <a:solidFill>
                            <a:srgbClr val="333333"/>
                          </a:solidFill>
                          <a:latin typeface="Arial"/>
                        </a:rPr>
                        <a:t>The stony castle  is owned by Jone. (o)</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Anaphora: repetition of a word or phrase at the beginning of successive sentences.</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I have a dream that… I have a dream that…</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194839">
                <a:tc>
                  <a:txBody>
                    <a:bodyPr/>
                    <a:lstStyle/>
                    <a:p>
                      <a:pPr rtl="0" fontAlgn="t">
                        <a:spcBef>
                          <a:spcPts val="0"/>
                        </a:spcBef>
                        <a:spcAft>
                          <a:spcPts val="0"/>
                        </a:spcAft>
                      </a:pPr>
                      <a:r>
                        <a:rPr lang="en-US" sz="1200" b="0" i="0" u="none" strike="noStrike">
                          <a:solidFill>
                            <a:srgbClr val="000000"/>
                          </a:solidFill>
                          <a:latin typeface="Calibri"/>
                        </a:rPr>
                        <a:t>Hyperbole:Big exaggeration, usually with humor</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mile-high ice-cream cones</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Onomatopoeia:Naming a thing or an action by imitating the sound associated with it</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buzz, hiss, roar, woof</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Understatement: giving less importance or minimizing the passion towards a subject that it really deserves</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I am happy I won a million dollars.</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Pun: a joke that is a play on words that have similar meanings</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I was struggling to figure out how lightening worked, and then it </a:t>
                      </a:r>
                      <a:r>
                        <a:rPr lang="en-US" sz="1200" b="1" i="0" u="none" strike="noStrike">
                          <a:solidFill>
                            <a:srgbClr val="000000"/>
                          </a:solidFill>
                          <a:latin typeface="Calibri"/>
                        </a:rPr>
                        <a:t>struck </a:t>
                      </a:r>
                      <a:r>
                        <a:rPr lang="en-US" sz="1200" b="0" i="0" u="none" strike="noStrike">
                          <a:solidFill>
                            <a:srgbClr val="000000"/>
                          </a:solidFill>
                          <a:latin typeface="Calibri"/>
                        </a:rPr>
                        <a:t>me.</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541776">
                <a:tc>
                  <a:txBody>
                    <a:bodyPr/>
                    <a:lstStyle/>
                    <a:p>
                      <a:pPr rtl="0" fontAlgn="t">
                        <a:spcBef>
                          <a:spcPts val="0"/>
                        </a:spcBef>
                        <a:spcAft>
                          <a:spcPts val="0"/>
                        </a:spcAft>
                      </a:pPr>
                      <a:r>
                        <a:rPr lang="en-US" sz="1200" b="0" i="0" u="none" strike="noStrike">
                          <a:solidFill>
                            <a:srgbClr val="000000"/>
                          </a:solidFill>
                          <a:latin typeface="Calibri"/>
                        </a:rPr>
                        <a:t>Cliché :A word or phrase that has become overly familiar or commonplace</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No pain, no gain</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Idiom:The language peculiar to a group of people</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It’s raining cats and dogs.</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a:solidFill>
                            <a:srgbClr val="000000"/>
                          </a:solidFill>
                          <a:latin typeface="Calibri"/>
                        </a:rPr>
                        <a:t>Anthropomorphism: the object or animal is doing something human</a:t>
                      </a:r>
                      <a:endParaRPr lang="en-US" sz="1200"/>
                    </a:p>
                    <a:p>
                      <a:pPr rtl="0" fontAlgn="t">
                        <a:spcBef>
                          <a:spcPts val="0"/>
                        </a:spcBef>
                        <a:spcAft>
                          <a:spcPts val="0"/>
                        </a:spcAft>
                      </a:pPr>
                      <a:r>
                        <a:rPr lang="en-US" sz="1200"/>
                        <a:t/>
                      </a:r>
                      <a:br>
                        <a:rPr lang="en-US" sz="1200"/>
                      </a:br>
                      <a:r>
                        <a:rPr lang="en-US" sz="1200" b="0" i="0" u="none" strike="noStrike">
                          <a:solidFill>
                            <a:srgbClr val="000000"/>
                          </a:solidFill>
                          <a:latin typeface="Calibri"/>
                        </a:rPr>
                        <a:t>Puss in Boots, Sponge Bob, Winnie the Pooh</a:t>
                      </a:r>
                      <a:endParaRPr lang="en-US" sz="120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200" b="0" i="0" u="none" strike="noStrike" dirty="0">
                          <a:solidFill>
                            <a:srgbClr val="000000"/>
                          </a:solidFill>
                          <a:latin typeface="Calibri"/>
                        </a:rPr>
                        <a:t>Symbol: an object that represents many layers of meaning  often hidden by its literal use </a:t>
                      </a:r>
                      <a:endParaRPr lang="en-US" sz="1200" dirty="0"/>
                    </a:p>
                    <a:p>
                      <a:pPr rtl="0" fontAlgn="t">
                        <a:spcBef>
                          <a:spcPts val="0"/>
                        </a:spcBef>
                        <a:spcAft>
                          <a:spcPts val="0"/>
                        </a:spcAft>
                      </a:pPr>
                      <a:r>
                        <a:rPr lang="en-US" sz="1200" dirty="0"/>
                        <a:t/>
                      </a:r>
                      <a:br>
                        <a:rPr lang="en-US" sz="1200" dirty="0"/>
                      </a:br>
                      <a:r>
                        <a:rPr lang="en-US" sz="1200" b="0" i="0" u="none" strike="noStrike" dirty="0">
                          <a:solidFill>
                            <a:srgbClr val="000000"/>
                          </a:solidFill>
                          <a:latin typeface="Calibri"/>
                        </a:rPr>
                        <a:t>New dawn might mean a new day, but it can also mean a new beginning or another chance.</a:t>
                      </a:r>
                      <a:endParaRPr lang="en-US" sz="1200" dirty="0"/>
                    </a:p>
                  </a:txBody>
                  <a:tcPr marL="35403" marR="35403" marT="17702" marB="17702">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066800"/>
          <a:ext cx="8458200" cy="5486400"/>
        </p:xfrm>
        <a:graphic>
          <a:graphicData uri="http://schemas.openxmlformats.org/drawingml/2006/table">
            <a:tbl>
              <a:tblPr/>
              <a:tblGrid>
                <a:gridCol w="2114550"/>
                <a:gridCol w="2114550"/>
                <a:gridCol w="2114550"/>
                <a:gridCol w="2114550"/>
              </a:tblGrid>
              <a:tr h="1254262">
                <a:tc>
                  <a:txBody>
                    <a:bodyPr/>
                    <a:lstStyle/>
                    <a:p>
                      <a:pPr algn="ctr" rtl="0" fontAlgn="t">
                        <a:spcBef>
                          <a:spcPts val="0"/>
                        </a:spcBef>
                        <a:spcAft>
                          <a:spcPts val="0"/>
                        </a:spcAft>
                      </a:pPr>
                      <a:r>
                        <a:rPr lang="en-US" sz="1600" b="0" i="0" u="none" strike="noStrike" dirty="0">
                          <a:solidFill>
                            <a:srgbClr val="000000"/>
                          </a:solidFill>
                          <a:latin typeface="Calibri"/>
                        </a:rPr>
                        <a:t>Haiku: 3 lines, 17 syllables, 5-7-5; many themes (Japanese)</a:t>
                      </a:r>
                      <a:endParaRPr lang="en-US" sz="1600" dirty="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Sonnet: expressive of thought; 14 lines, 10 syllables each, ababcdcdefefgg</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Villanelle: 19 lines; 5 tercets followed by a quatrain: two lines repeat throughout</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Free verse: written with rhymed and unrhymed vers ethat has no set meter</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254262">
                <a:tc>
                  <a:txBody>
                    <a:bodyPr/>
                    <a:lstStyle/>
                    <a:p>
                      <a:pPr algn="ctr" rtl="0" fontAlgn="t">
                        <a:spcBef>
                          <a:spcPts val="0"/>
                        </a:spcBef>
                        <a:spcAft>
                          <a:spcPts val="0"/>
                        </a:spcAft>
                      </a:pPr>
                      <a:r>
                        <a:rPr lang="en-US" sz="1600" b="0" i="0" u="none" strike="noStrike">
                          <a:solidFill>
                            <a:srgbClr val="000000"/>
                          </a:solidFill>
                          <a:latin typeface="Calibri"/>
                        </a:rPr>
                        <a:t>Tanka: 5 lines and 31 syllables, 5-7-5-7-7 (Japanese)</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Sijo: 3 lines, 14-15 syllables each, 44-46 total (Korean)</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Confessional: personal poem of self revelation; reveals deep thoughts</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Elegy: a serious poem typically about death, no rhyme or meter pattern</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488938">
                <a:tc>
                  <a:txBody>
                    <a:bodyPr/>
                    <a:lstStyle/>
                    <a:p>
                      <a:pPr algn="ctr" rtl="0" fontAlgn="t">
                        <a:spcBef>
                          <a:spcPts val="0"/>
                        </a:spcBef>
                        <a:spcAft>
                          <a:spcPts val="0"/>
                        </a:spcAft>
                      </a:pPr>
                      <a:r>
                        <a:rPr lang="en-US" sz="1600" b="0" i="0" u="none" strike="noStrike">
                          <a:solidFill>
                            <a:srgbClr val="000000"/>
                          </a:solidFill>
                          <a:latin typeface="Calibri"/>
                        </a:rPr>
                        <a:t>Ode: a poem that celebrates an object in a serious way by talking to it no set meter or rhyme-</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Limerick- funny poem with a strong beat; nonsense; 5 lines, aabba</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Quatrain: a stanza or a complete poem of four lines with some rhyming patter: aabb, abab</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Apostrophe – to talk to an object or absent person</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r h="1488938">
                <a:tc>
                  <a:txBody>
                    <a:bodyPr/>
                    <a:lstStyle/>
                    <a:p>
                      <a:pPr algn="ctr" rtl="0" fontAlgn="t">
                        <a:spcBef>
                          <a:spcPts val="0"/>
                        </a:spcBef>
                        <a:spcAft>
                          <a:spcPts val="0"/>
                        </a:spcAft>
                      </a:pPr>
                      <a:r>
                        <a:rPr lang="en-US" sz="1600" b="0" i="0" u="none" strike="noStrike">
                          <a:solidFill>
                            <a:srgbClr val="000000"/>
                          </a:solidFill>
                          <a:latin typeface="Calibri"/>
                        </a:rPr>
                        <a:t>Echo: the last word or syllable in a line is repeated or echoed underneath to form a rhyming line</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Lyric – a poem that expresses personal and emotional feelings</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a:solidFill>
                            <a:srgbClr val="000000"/>
                          </a:solidFill>
                          <a:latin typeface="Calibri"/>
                        </a:rPr>
                        <a:t>Tercet: a stanza or complete poem of three lines- aba, aaa</a:t>
                      </a:r>
                      <a:endParaRPr lang="en-US" sz="160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c>
                  <a:txBody>
                    <a:bodyPr/>
                    <a:lstStyle/>
                    <a:p>
                      <a:pPr algn="ctr" rtl="0" fontAlgn="t">
                        <a:spcBef>
                          <a:spcPts val="0"/>
                        </a:spcBef>
                        <a:spcAft>
                          <a:spcPts val="0"/>
                        </a:spcAft>
                      </a:pPr>
                      <a:r>
                        <a:rPr lang="en-US" sz="1600" b="0" i="0" u="none" strike="noStrike" dirty="0">
                          <a:solidFill>
                            <a:srgbClr val="000000"/>
                          </a:solidFill>
                          <a:latin typeface="Calibri"/>
                        </a:rPr>
                        <a:t>Couplet: a stanza or complete poem of  two rhyming lines: </a:t>
                      </a:r>
                      <a:r>
                        <a:rPr lang="en-US" sz="1600" b="0" i="0" u="none" strike="noStrike" dirty="0" err="1">
                          <a:solidFill>
                            <a:srgbClr val="000000"/>
                          </a:solidFill>
                          <a:latin typeface="Calibri"/>
                        </a:rPr>
                        <a:t>aa</a:t>
                      </a:r>
                      <a:endParaRPr lang="en-US" sz="1600" dirty="0"/>
                    </a:p>
                  </a:txBody>
                  <a:tcPr marL="63027" marR="63027" marT="31514" marB="31514">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FFFFFF"/>
                    </a:solidFill>
                  </a:tcPr>
                </a:tc>
              </a:tr>
            </a:tbl>
          </a:graphicData>
        </a:graphic>
      </p:graphicFrame>
      <p:sp>
        <p:nvSpPr>
          <p:cNvPr id="2969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TextBox 3"/>
          <p:cNvSpPr txBox="1"/>
          <p:nvPr/>
        </p:nvSpPr>
        <p:spPr>
          <a:xfrm>
            <a:off x="2514600" y="381000"/>
            <a:ext cx="3581400" cy="646331"/>
          </a:xfrm>
          <a:prstGeom prst="rect">
            <a:avLst/>
          </a:prstGeom>
          <a:noFill/>
        </p:spPr>
        <p:txBody>
          <a:bodyPr wrap="square" rtlCol="0">
            <a:spAutoFit/>
          </a:bodyPr>
          <a:lstStyle/>
          <a:p>
            <a:pPr algn="ctr"/>
            <a:r>
              <a:rPr lang="en-US" sz="3600" b="1" dirty="0" smtClean="0"/>
              <a:t>Poem Forms</a:t>
            </a:r>
            <a:endParaRPr lang="en-US"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Read chapter 4, 49-68 and respond to 3 questions</a:t>
            </a:r>
            <a:endParaRPr lang="en-US" sz="2800" dirty="0"/>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rabicPeriod"/>
            </a:pPr>
            <a:r>
              <a:rPr lang="en-US" dirty="0" smtClean="0"/>
              <a:t>How much time has passed since Gabi’s </a:t>
            </a:r>
            <a:r>
              <a:rPr lang="en-US" dirty="0" err="1" smtClean="0"/>
              <a:t>quinceanera</a:t>
            </a:r>
            <a:r>
              <a:rPr lang="en-US" dirty="0" smtClean="0"/>
              <a:t>?</a:t>
            </a:r>
          </a:p>
          <a:p>
            <a:pPr marL="514350" lvl="0" indent="-514350">
              <a:buFont typeface="+mj-lt"/>
              <a:buAutoNum type="arabicPeriod"/>
            </a:pPr>
            <a:r>
              <a:rPr lang="en-US" dirty="0" smtClean="0"/>
              <a:t> Culturally, the Mayan do not believe in land ownership, but the </a:t>
            </a:r>
            <a:r>
              <a:rPr lang="en-US" i="1" dirty="0" smtClean="0"/>
              <a:t>Latinos</a:t>
            </a:r>
            <a:r>
              <a:rPr lang="en-US" dirty="0" smtClean="0"/>
              <a:t> do. What is the pattern of the </a:t>
            </a:r>
            <a:r>
              <a:rPr lang="en-US" i="1" dirty="0" smtClean="0"/>
              <a:t>Latinos</a:t>
            </a:r>
            <a:r>
              <a:rPr lang="en-US" dirty="0" smtClean="0"/>
              <a:t> with regard to the Mayan land? </a:t>
            </a:r>
          </a:p>
          <a:p>
            <a:pPr marL="514350" indent="-514350">
              <a:buFont typeface="+mj-lt"/>
              <a:buAutoNum type="arabicPeriod"/>
            </a:pPr>
            <a:r>
              <a:rPr lang="en-US" dirty="0" smtClean="0"/>
              <a:t> List three tactics the soldiers used against the </a:t>
            </a:r>
            <a:r>
              <a:rPr lang="en-US" i="1" dirty="0" err="1" smtClean="0"/>
              <a:t>Indios</a:t>
            </a:r>
            <a:r>
              <a:rPr lang="en-US" dirty="0" smtClean="0"/>
              <a:t> to intimidate them or get information? </a:t>
            </a:r>
          </a:p>
          <a:p>
            <a:pPr marL="514350" indent="-514350">
              <a:buFont typeface="+mj-lt"/>
              <a:buAutoNum type="arabicPeriod"/>
            </a:pPr>
            <a:r>
              <a:rPr lang="en-US" dirty="0" smtClean="0"/>
              <a:t>What strategies did Gabi’s canton do to protect themselves? </a:t>
            </a:r>
          </a:p>
          <a:p>
            <a:pPr marL="514350" lvl="0" indent="-514350">
              <a:buFont typeface="+mj-lt"/>
              <a:buAutoNum type="arabicPeriod"/>
            </a:pPr>
            <a:r>
              <a:rPr lang="en-US" dirty="0" smtClean="0"/>
              <a:t>How did the soldiers respond to the </a:t>
            </a:r>
            <a:r>
              <a:rPr lang="en-US" i="1" dirty="0" err="1" smtClean="0"/>
              <a:t>Indios</a:t>
            </a:r>
            <a:r>
              <a:rPr lang="en-US" dirty="0" smtClean="0"/>
              <a:t> manner of self protection? </a:t>
            </a:r>
          </a:p>
          <a:p>
            <a:pPr marL="514350" lvl="0" indent="-514350">
              <a:buFont typeface="+mj-lt"/>
              <a:buAutoNum type="arabicPeriod"/>
            </a:pPr>
            <a:r>
              <a:rPr lang="en-US" dirty="0" smtClean="0"/>
              <a:t>How have the social values of Gabi’s canton changed from the beginning to the end of chapter 4? </a:t>
            </a:r>
          </a:p>
          <a:p>
            <a:pPr marL="514350" lvl="0" indent="-514350">
              <a:buFont typeface="+mj-lt"/>
              <a:buAutoNum type="arabicPeriod"/>
            </a:pPr>
            <a:r>
              <a:rPr lang="en-US" dirty="0" smtClean="0"/>
              <a:t>Write one question you’d like to ask your classmates?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Chapter Five, 69-82</a:t>
            </a:r>
            <a:r>
              <a:rPr lang="en-US" sz="2800" dirty="0" smtClean="0"/>
              <a:t> </a:t>
            </a:r>
            <a:br>
              <a:rPr lang="en-US" sz="2800" dirty="0" smtClean="0"/>
            </a:br>
            <a:endParaRPr lang="en-US" sz="2800"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pPr lvl="0">
              <a:buNone/>
            </a:pPr>
            <a:r>
              <a:rPr lang="en-US" dirty="0" smtClean="0"/>
              <a:t>Define the following terms: </a:t>
            </a:r>
          </a:p>
          <a:p>
            <a:pPr marL="514350" lvl="0" indent="-514350">
              <a:buFont typeface="+mj-lt"/>
              <a:buAutoNum type="arabicPeriod"/>
            </a:pPr>
            <a:r>
              <a:rPr lang="en-US" dirty="0" smtClean="0"/>
              <a:t>What social value is most important in this chapter? Altruism, cooperation, competitiveness, individualism, aggression – give evidence</a:t>
            </a:r>
          </a:p>
          <a:p>
            <a:pPr marL="514350" indent="-514350">
              <a:buFont typeface="+mj-lt"/>
              <a:buAutoNum type="arabicPeriod"/>
            </a:pPr>
            <a:r>
              <a:rPr lang="en-US" dirty="0" smtClean="0"/>
              <a:t>Why did the soldiers attacked Manuel and the students? </a:t>
            </a:r>
          </a:p>
          <a:p>
            <a:pPr marL="514350" indent="-514350">
              <a:buFont typeface="+mj-lt"/>
              <a:buAutoNum type="arabicPeriod"/>
            </a:pPr>
            <a:r>
              <a:rPr lang="en-US" dirty="0" smtClean="0"/>
              <a:t>What did Gabriela notice about two of the soldiers</a:t>
            </a:r>
          </a:p>
          <a:p>
            <a:pPr marL="514350" indent="-514350">
              <a:buFont typeface="+mj-lt"/>
              <a:buAutoNum type="arabicPeriod"/>
            </a:pPr>
            <a:r>
              <a:rPr lang="en-US" dirty="0" smtClean="0"/>
              <a:t> What skill from chapter one saved Gabriela’s life?  How is it different?</a:t>
            </a:r>
          </a:p>
          <a:p>
            <a:pPr marL="514350" indent="-514350">
              <a:buFont typeface="+mj-lt"/>
              <a:buAutoNum type="arabicPeriod"/>
            </a:pPr>
            <a:r>
              <a:rPr lang="en-US" dirty="0" smtClean="0"/>
              <a:t> Write one question for </a:t>
            </a:r>
            <a:r>
              <a:rPr lang="en-US" smtClean="0"/>
              <a:t>the class.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smtClean="0"/>
              <a:t>Social value orientations </a:t>
            </a:r>
            <a:endParaRPr lang="en-US" sz="3200"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smtClean="0"/>
              <a:t>Societies are peaceful or violent to the extent that the people and leaders share the same social values or what is important to the community. Sociologists have determine five basic values that all societies have, but most societies have a dominant one.</a:t>
            </a:r>
          </a:p>
          <a:p>
            <a:pPr lvl="1"/>
            <a:r>
              <a:rPr lang="en-US" b="1" dirty="0" smtClean="0"/>
              <a:t>Altruistic</a:t>
            </a:r>
            <a:r>
              <a:rPr lang="en-US" dirty="0" smtClean="0"/>
              <a:t>: Desire to maximize the welfare of the other or being generous, charitable, giving</a:t>
            </a:r>
          </a:p>
          <a:p>
            <a:pPr lvl="1"/>
            <a:r>
              <a:rPr lang="en-US" b="1" dirty="0" smtClean="0"/>
              <a:t>Cooperative</a:t>
            </a:r>
            <a:r>
              <a:rPr lang="en-US" dirty="0" smtClean="0"/>
              <a:t>: Desire to maximize joint outcomes or working with others to meet needs or bring about change with shared knowledge and trust</a:t>
            </a:r>
          </a:p>
          <a:p>
            <a:pPr lvl="1"/>
            <a:r>
              <a:rPr lang="en-US" b="1" dirty="0" smtClean="0"/>
              <a:t>Individualistic</a:t>
            </a:r>
            <a:r>
              <a:rPr lang="en-US" dirty="0" smtClean="0"/>
              <a:t>: Desire to maximize own welfare with no concern of that of the other</a:t>
            </a:r>
          </a:p>
          <a:p>
            <a:pPr lvl="1"/>
            <a:r>
              <a:rPr lang="en-US" b="1" dirty="0" smtClean="0"/>
              <a:t>Competitive</a:t>
            </a:r>
            <a:r>
              <a:rPr lang="en-US" dirty="0" smtClean="0"/>
              <a:t>: Desire to maximize own welfare relative to that of the other </a:t>
            </a:r>
          </a:p>
          <a:p>
            <a:pPr lvl="1"/>
            <a:r>
              <a:rPr lang="en-US" b="1" dirty="0" smtClean="0"/>
              <a:t>Aggressive</a:t>
            </a:r>
            <a:r>
              <a:rPr lang="en-US" dirty="0" smtClean="0"/>
              <a:t>: Desire to minimize the welfare of the other</a:t>
            </a:r>
          </a:p>
          <a:p>
            <a:r>
              <a:rPr lang="en-US" b="1" dirty="0" smtClean="0"/>
              <a:t>Quick Write; </a:t>
            </a:r>
            <a:r>
              <a:rPr lang="en-US" dirty="0" smtClean="0"/>
              <a:t>Put these into order of importance for the United States – 1 being the most important value. Give examples to support your answer.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30722" name="Picture 2" descr="http://www.brucelittlefield.com/wp-content/uploads/2012/02/notebook.jpg"/>
          <p:cNvPicPr>
            <a:picLocks noChangeAspect="1" noChangeArrowheads="1"/>
          </p:cNvPicPr>
          <p:nvPr/>
        </p:nvPicPr>
        <p:blipFill>
          <a:blip r:embed="rId2" cstate="print">
            <a:lum bright="30000"/>
          </a:blip>
          <a:srcRect/>
          <a:stretch>
            <a:fillRect/>
          </a:stretch>
        </p:blipFill>
        <p:spPr bwMode="auto">
          <a:xfrm>
            <a:off x="-457200" y="-2667000"/>
            <a:ext cx="10363199" cy="11384207"/>
          </a:xfrm>
          <a:prstGeom prst="rect">
            <a:avLst/>
          </a:prstGeom>
          <a:noFill/>
        </p:spPr>
      </p:pic>
      <p:sp>
        <p:nvSpPr>
          <p:cNvPr id="5" name="TextBox 4"/>
          <p:cNvSpPr txBox="1"/>
          <p:nvPr/>
        </p:nvSpPr>
        <p:spPr>
          <a:xfrm>
            <a:off x="1219200" y="0"/>
            <a:ext cx="7391400" cy="6740307"/>
          </a:xfrm>
          <a:prstGeom prst="rect">
            <a:avLst/>
          </a:prstGeom>
          <a:noFill/>
        </p:spPr>
        <p:txBody>
          <a:bodyPr wrap="square" rtlCol="0">
            <a:spAutoFit/>
          </a:bodyPr>
          <a:lstStyle/>
          <a:p>
            <a:r>
              <a:rPr lang="en-US" b="1" dirty="0" smtClean="0">
                <a:solidFill>
                  <a:schemeClr val="bg1"/>
                </a:solidFill>
              </a:rPr>
              <a:t>9/15</a:t>
            </a:r>
          </a:p>
          <a:p>
            <a:endParaRPr lang="en-US" b="1" dirty="0" smtClean="0">
              <a:solidFill>
                <a:schemeClr val="bg1"/>
              </a:solidFill>
            </a:endParaRPr>
          </a:p>
          <a:p>
            <a:r>
              <a:rPr lang="en-US" i="1" dirty="0" smtClean="0">
                <a:solidFill>
                  <a:schemeClr val="bg1"/>
                </a:solidFill>
              </a:rPr>
              <a:t>The purpose of this notebook is for you to really show me a range of reading skills. These are the one I can see from your responses: </a:t>
            </a:r>
          </a:p>
          <a:p>
            <a:endParaRPr lang="en-US" i="1" dirty="0" smtClean="0">
              <a:solidFill>
                <a:schemeClr val="bg1"/>
              </a:solidFill>
            </a:endParaRPr>
          </a:p>
          <a:p>
            <a:pPr>
              <a:buFont typeface="Wingdings" pitchFamily="2" charset="2"/>
              <a:buChar char="q"/>
            </a:pPr>
            <a:r>
              <a:rPr lang="en-US" i="1" dirty="0" smtClean="0">
                <a:solidFill>
                  <a:schemeClr val="bg1"/>
                </a:solidFill>
              </a:rPr>
              <a:t>Write evidence from books to support your analysis and reflection (W.7.9).</a:t>
            </a:r>
          </a:p>
          <a:p>
            <a:pPr>
              <a:buFont typeface="Wingdings" pitchFamily="2" charset="2"/>
              <a:buChar char="q"/>
            </a:pPr>
            <a:r>
              <a:rPr lang="en-US" i="1" dirty="0" smtClean="0">
                <a:solidFill>
                  <a:schemeClr val="bg1"/>
                </a:solidFill>
              </a:rPr>
              <a:t>To talk about what the text says (RL.7.1)</a:t>
            </a:r>
          </a:p>
          <a:p>
            <a:pPr>
              <a:buFont typeface="Wingdings" pitchFamily="2" charset="2"/>
              <a:buChar char="q"/>
            </a:pPr>
            <a:r>
              <a:rPr lang="en-US" i="1" dirty="0" smtClean="0">
                <a:solidFill>
                  <a:schemeClr val="bg1"/>
                </a:solidFill>
              </a:rPr>
              <a:t>To talk about what the text doesn’t say but what it might mean or be getting at (RL.7.1)</a:t>
            </a:r>
          </a:p>
          <a:p>
            <a:pPr>
              <a:buFont typeface="Wingdings" pitchFamily="2" charset="2"/>
              <a:buChar char="q"/>
            </a:pPr>
            <a:r>
              <a:rPr lang="en-US" i="1" dirty="0" smtClean="0">
                <a:solidFill>
                  <a:schemeClr val="bg1"/>
                </a:solidFill>
              </a:rPr>
              <a:t>To talk about the theme and how it develops in the book (RL.7.2)</a:t>
            </a:r>
          </a:p>
          <a:p>
            <a:pPr>
              <a:buFont typeface="Wingdings" pitchFamily="2" charset="2"/>
              <a:buChar char="q"/>
            </a:pPr>
            <a:r>
              <a:rPr lang="en-US" i="1" dirty="0" smtClean="0">
                <a:solidFill>
                  <a:schemeClr val="bg1"/>
                </a:solidFill>
              </a:rPr>
              <a:t>To talk about how elements of the story interact - -like how the setting shapes the character or how the character creates conflict. (RL.7.3)</a:t>
            </a:r>
          </a:p>
          <a:p>
            <a:pPr>
              <a:buFont typeface="Wingdings" pitchFamily="2" charset="2"/>
              <a:buChar char="q"/>
            </a:pPr>
            <a:r>
              <a:rPr lang="en-US" i="1" dirty="0" smtClean="0">
                <a:solidFill>
                  <a:schemeClr val="bg1"/>
                </a:solidFill>
              </a:rPr>
              <a:t>To talk about the language the author uses to great images or emotions (RL. 7.4)</a:t>
            </a:r>
          </a:p>
          <a:p>
            <a:pPr>
              <a:buFont typeface="Wingdings" pitchFamily="2" charset="2"/>
              <a:buChar char="q"/>
            </a:pPr>
            <a:r>
              <a:rPr lang="en-US" i="1" dirty="0" smtClean="0">
                <a:solidFill>
                  <a:schemeClr val="bg1"/>
                </a:solidFill>
              </a:rPr>
              <a:t>To show me that you can read and understand literature in grades 6-8 text complexity (RL.7.10).</a:t>
            </a:r>
          </a:p>
          <a:p>
            <a:pPr>
              <a:buFont typeface="Wingdings" pitchFamily="2" charset="2"/>
              <a:buChar char="q"/>
            </a:pPr>
            <a:endParaRPr lang="en-US" i="1" dirty="0" smtClean="0">
              <a:solidFill>
                <a:schemeClr val="bg1"/>
              </a:solidFill>
            </a:endParaRPr>
          </a:p>
          <a:p>
            <a:r>
              <a:rPr lang="en-US" i="1" dirty="0" smtClean="0">
                <a:solidFill>
                  <a:schemeClr val="bg1"/>
                </a:solidFill>
              </a:rPr>
              <a:t>Keep doing the ones listed above and try some new ones for the next time I check the notebook.</a:t>
            </a:r>
          </a:p>
          <a:p>
            <a:endParaRPr lang="en-US" i="1" dirty="0" smtClean="0">
              <a:solidFill>
                <a:schemeClr val="bg1"/>
              </a:solidFill>
            </a:endParaRPr>
          </a:p>
          <a:p>
            <a:r>
              <a:rPr lang="en-US" i="1" dirty="0" smtClean="0">
                <a:solidFill>
                  <a:schemeClr val="bg1"/>
                </a:solidFill>
              </a:rPr>
              <a:t>Peace, </a:t>
            </a:r>
          </a:p>
          <a:p>
            <a:r>
              <a:rPr lang="en-US" i="1" dirty="0" smtClean="0">
                <a:solidFill>
                  <a:schemeClr val="bg1"/>
                </a:solidFill>
              </a:rPr>
              <a:t>Dr. Donovan</a:t>
            </a:r>
          </a:p>
          <a:p>
            <a:endParaRPr lang="en-US" i="1" dirty="0" smtClean="0">
              <a:solidFill>
                <a:schemeClr val="bg1"/>
              </a:solidFill>
            </a:endParaRPr>
          </a:p>
          <a:p>
            <a:endParaRPr lang="en-US" dirty="0">
              <a:solidFill>
                <a:schemeClr val="bg1"/>
              </a:solidFill>
            </a:endParaRPr>
          </a:p>
        </p:txBody>
      </p:sp>
    </p:spTree>
  </p:cSld>
  <p:clrMapOvr>
    <a:overrideClrMapping bg1="dk1" tx1="lt1" bg2="dk2" tx2="lt2" accent1="accent1" accent2="accent2" accent3="accent3" accent4="accent4" accent5="accent5" accent6="accent6" hlink="hlink" folHlink="folHlink"/>
  </p:clrMapOvr>
  <p:transition spd="slow" advTm="72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30722" name="Picture 2" descr="http://www.brucelittlefield.com/wp-content/uploads/2012/02/notebook.jpg"/>
          <p:cNvPicPr>
            <a:picLocks noChangeAspect="1" noChangeArrowheads="1"/>
          </p:cNvPicPr>
          <p:nvPr/>
        </p:nvPicPr>
        <p:blipFill>
          <a:blip r:embed="rId2" cstate="print">
            <a:lum bright="30000"/>
          </a:blip>
          <a:srcRect/>
          <a:stretch>
            <a:fillRect/>
          </a:stretch>
        </p:blipFill>
        <p:spPr bwMode="auto">
          <a:xfrm>
            <a:off x="-457200" y="-2667000"/>
            <a:ext cx="10363199" cy="11384207"/>
          </a:xfrm>
          <a:prstGeom prst="rect">
            <a:avLst/>
          </a:prstGeom>
          <a:noFill/>
        </p:spPr>
      </p:pic>
      <p:sp>
        <p:nvSpPr>
          <p:cNvPr id="5" name="TextBox 4"/>
          <p:cNvSpPr txBox="1"/>
          <p:nvPr/>
        </p:nvSpPr>
        <p:spPr>
          <a:xfrm>
            <a:off x="1219200" y="0"/>
            <a:ext cx="7391400" cy="6740307"/>
          </a:xfrm>
          <a:prstGeom prst="rect">
            <a:avLst/>
          </a:prstGeom>
          <a:noFill/>
        </p:spPr>
        <p:txBody>
          <a:bodyPr wrap="square" rtlCol="0">
            <a:spAutoFit/>
          </a:bodyPr>
          <a:lstStyle/>
          <a:p>
            <a:r>
              <a:rPr lang="en-US" b="1" dirty="0" smtClean="0">
                <a:solidFill>
                  <a:schemeClr val="bg1"/>
                </a:solidFill>
              </a:rPr>
              <a:t>9/15</a:t>
            </a:r>
          </a:p>
          <a:p>
            <a:endParaRPr lang="en-US" b="1" dirty="0" smtClean="0">
              <a:solidFill>
                <a:schemeClr val="bg1"/>
              </a:solidFill>
            </a:endParaRPr>
          </a:p>
          <a:p>
            <a:r>
              <a:rPr lang="en-US" i="1" dirty="0" smtClean="0">
                <a:solidFill>
                  <a:schemeClr val="bg1"/>
                </a:solidFill>
              </a:rPr>
              <a:t>The purpose of this notebook is for you to really show me a range of reading skills. These are the one I can see from your responses: </a:t>
            </a:r>
          </a:p>
          <a:p>
            <a:endParaRPr lang="en-US" i="1" dirty="0" smtClean="0">
              <a:solidFill>
                <a:schemeClr val="bg1"/>
              </a:solidFill>
            </a:endParaRPr>
          </a:p>
          <a:p>
            <a:pPr>
              <a:buFont typeface="Wingdings" pitchFamily="2" charset="2"/>
              <a:buChar char="q"/>
            </a:pPr>
            <a:r>
              <a:rPr lang="en-US" i="1" dirty="0" smtClean="0">
                <a:solidFill>
                  <a:schemeClr val="bg1"/>
                </a:solidFill>
              </a:rPr>
              <a:t>Write evidence from books to support your analysis and reflection (W.7.9).</a:t>
            </a:r>
          </a:p>
          <a:p>
            <a:pPr>
              <a:buFont typeface="Wingdings" pitchFamily="2" charset="2"/>
              <a:buChar char="q"/>
            </a:pPr>
            <a:r>
              <a:rPr lang="en-US" i="1" dirty="0" smtClean="0">
                <a:solidFill>
                  <a:schemeClr val="bg1"/>
                </a:solidFill>
              </a:rPr>
              <a:t>To talk about what the text says (RL.7.1)</a:t>
            </a:r>
          </a:p>
          <a:p>
            <a:pPr>
              <a:buFont typeface="Wingdings" pitchFamily="2" charset="2"/>
              <a:buChar char="q"/>
            </a:pPr>
            <a:r>
              <a:rPr lang="en-US" i="1" dirty="0" smtClean="0">
                <a:solidFill>
                  <a:schemeClr val="bg1"/>
                </a:solidFill>
              </a:rPr>
              <a:t>To talk about what the text doesn’t say but what it might mean or be getting at (RL.7.1)</a:t>
            </a:r>
          </a:p>
          <a:p>
            <a:pPr>
              <a:buFont typeface="Wingdings" pitchFamily="2" charset="2"/>
              <a:buChar char="q"/>
            </a:pPr>
            <a:r>
              <a:rPr lang="en-US" i="1" dirty="0" smtClean="0">
                <a:solidFill>
                  <a:schemeClr val="bg1"/>
                </a:solidFill>
              </a:rPr>
              <a:t>To talk about the theme and how it develops in the book (RL.7.2)</a:t>
            </a:r>
          </a:p>
          <a:p>
            <a:pPr>
              <a:buFont typeface="Wingdings" pitchFamily="2" charset="2"/>
              <a:buChar char="q"/>
            </a:pPr>
            <a:r>
              <a:rPr lang="en-US" i="1" dirty="0" smtClean="0">
                <a:solidFill>
                  <a:schemeClr val="bg1"/>
                </a:solidFill>
              </a:rPr>
              <a:t>To talk about how elements of the story interact - -like how the setting shapes the character or how the character creates conflict. (RL.7.3)</a:t>
            </a:r>
          </a:p>
          <a:p>
            <a:pPr>
              <a:buFont typeface="Wingdings" pitchFamily="2" charset="2"/>
              <a:buChar char="q"/>
            </a:pPr>
            <a:r>
              <a:rPr lang="en-US" i="1" dirty="0" smtClean="0">
                <a:solidFill>
                  <a:schemeClr val="bg1"/>
                </a:solidFill>
              </a:rPr>
              <a:t>To talk about the language the author uses to great images or emotions (RL. 7.4)</a:t>
            </a:r>
          </a:p>
          <a:p>
            <a:pPr>
              <a:buFont typeface="Wingdings" pitchFamily="2" charset="2"/>
              <a:buChar char="q"/>
            </a:pPr>
            <a:r>
              <a:rPr lang="en-US" i="1" dirty="0" smtClean="0">
                <a:solidFill>
                  <a:schemeClr val="bg1"/>
                </a:solidFill>
              </a:rPr>
              <a:t>To show me that you can read and understand literature in grades 6-8 text complexity (RL.7.10).</a:t>
            </a:r>
          </a:p>
          <a:p>
            <a:pPr>
              <a:buFont typeface="Wingdings" pitchFamily="2" charset="2"/>
              <a:buChar char="q"/>
            </a:pPr>
            <a:endParaRPr lang="en-US" i="1" dirty="0" smtClean="0">
              <a:solidFill>
                <a:schemeClr val="bg1"/>
              </a:solidFill>
            </a:endParaRPr>
          </a:p>
          <a:p>
            <a:r>
              <a:rPr lang="en-US" i="1" dirty="0" smtClean="0">
                <a:solidFill>
                  <a:schemeClr val="bg1"/>
                </a:solidFill>
              </a:rPr>
              <a:t>Keep doing the ones listed above and try some new ones for the next time I check the notebook.</a:t>
            </a:r>
          </a:p>
          <a:p>
            <a:endParaRPr lang="en-US" i="1" dirty="0" smtClean="0">
              <a:solidFill>
                <a:schemeClr val="bg1"/>
              </a:solidFill>
            </a:endParaRPr>
          </a:p>
          <a:p>
            <a:r>
              <a:rPr lang="en-US" i="1" dirty="0" smtClean="0">
                <a:solidFill>
                  <a:schemeClr val="bg1"/>
                </a:solidFill>
              </a:rPr>
              <a:t>Peace, </a:t>
            </a:r>
          </a:p>
          <a:p>
            <a:r>
              <a:rPr lang="en-US" i="1" dirty="0" smtClean="0">
                <a:solidFill>
                  <a:schemeClr val="bg1"/>
                </a:solidFill>
              </a:rPr>
              <a:t>Dr. Donovan</a:t>
            </a:r>
          </a:p>
          <a:p>
            <a:endParaRPr lang="en-US" i="1" dirty="0" smtClean="0">
              <a:solidFill>
                <a:schemeClr val="bg1"/>
              </a:solidFill>
            </a:endParaRPr>
          </a:p>
          <a:p>
            <a:endParaRPr lang="en-US" dirty="0">
              <a:solidFill>
                <a:schemeClr val="bg1"/>
              </a:solidFill>
            </a:endParaRPr>
          </a:p>
        </p:txBody>
      </p:sp>
    </p:spTree>
  </p:cSld>
  <p:clrMapOvr>
    <a:overrideClrMapping bg1="dk1" tx1="lt1" bg2="dk2" tx2="lt2" accent1="accent1" accent2="accent2" accent3="accent3" accent4="accent4" accent5="accent5" accent6="accent6" hlink="hlink" folHlink="folHlink"/>
  </p:clrMapOvr>
  <p:transition spd="slow" advTm="72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30722" name="Picture 2" descr="http://www.brucelittlefield.com/wp-content/uploads/2012/02/notebook.jpg"/>
          <p:cNvPicPr>
            <a:picLocks noChangeAspect="1" noChangeArrowheads="1"/>
          </p:cNvPicPr>
          <p:nvPr/>
        </p:nvPicPr>
        <p:blipFill>
          <a:blip r:embed="rId2" cstate="print"/>
          <a:srcRect/>
          <a:stretch>
            <a:fillRect/>
          </a:stretch>
        </p:blipFill>
        <p:spPr bwMode="auto">
          <a:xfrm>
            <a:off x="-304800" y="-228600"/>
            <a:ext cx="10287000" cy="8670568"/>
          </a:xfrm>
          <a:prstGeom prst="rect">
            <a:avLst/>
          </a:prstGeom>
          <a:noFill/>
        </p:spPr>
      </p:pic>
      <p:sp>
        <p:nvSpPr>
          <p:cNvPr id="5" name="TextBox 4"/>
          <p:cNvSpPr txBox="1"/>
          <p:nvPr/>
        </p:nvSpPr>
        <p:spPr>
          <a:xfrm>
            <a:off x="1295400" y="457200"/>
            <a:ext cx="7239000" cy="4154984"/>
          </a:xfrm>
          <a:prstGeom prst="rect">
            <a:avLst/>
          </a:prstGeom>
          <a:noFill/>
        </p:spPr>
        <p:txBody>
          <a:bodyPr wrap="square" rtlCol="0">
            <a:spAutoFit/>
          </a:bodyPr>
          <a:lstStyle/>
          <a:p>
            <a:pPr algn="ctr"/>
            <a:r>
              <a:rPr lang="en-US" sz="4800" dirty="0" smtClean="0"/>
              <a:t>Reading Response #5</a:t>
            </a:r>
          </a:p>
          <a:p>
            <a:r>
              <a:rPr lang="en-US" sz="3600" dirty="0" smtClean="0"/>
              <a:t>9/2, </a:t>
            </a:r>
            <a:r>
              <a:rPr lang="en-US" sz="3600" u="sng" dirty="0" smtClean="0"/>
              <a:t>title</a:t>
            </a:r>
            <a:r>
              <a:rPr lang="en-US" sz="3600" i="1" dirty="0" smtClean="0"/>
              <a:t>, </a:t>
            </a:r>
            <a:r>
              <a:rPr lang="en-US" sz="3600" dirty="0" smtClean="0"/>
              <a:t>pages: </a:t>
            </a:r>
            <a:r>
              <a:rPr lang="en-US" sz="3600" u="sng" dirty="0" smtClean="0"/>
              <a:t>start</a:t>
            </a:r>
            <a:r>
              <a:rPr lang="en-US" sz="3600" dirty="0" smtClean="0"/>
              <a:t> -- </a:t>
            </a:r>
            <a:r>
              <a:rPr lang="en-US" sz="3600" u="sng" dirty="0" smtClean="0"/>
              <a:t>ended</a:t>
            </a:r>
          </a:p>
          <a:p>
            <a:endParaRPr lang="en-US" sz="3600" dirty="0" smtClean="0"/>
          </a:p>
          <a:p>
            <a:endParaRPr lang="en-US" sz="3600"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Rounded Rectangular Callout 3"/>
          <p:cNvSpPr/>
          <p:nvPr/>
        </p:nvSpPr>
        <p:spPr>
          <a:xfrm rot="1486663">
            <a:off x="5864317" y="2330338"/>
            <a:ext cx="3313055" cy="2531223"/>
          </a:xfrm>
          <a:prstGeom prst="wedgeRoundRectCallout">
            <a:avLst>
              <a:gd name="adj1" fmla="val -70955"/>
              <a:gd name="adj2" fmla="val 10783"/>
              <a:gd name="adj3" fmla="val 16667"/>
            </a:avLst>
          </a:prstGeom>
          <a:solidFill>
            <a:srgbClr val="E12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Do you think the author is capturing the character’s reactions to problems realistically? Overly dramatic? Stereotypically?</a:t>
            </a:r>
            <a:endParaRPr lang="en-US" sz="2400" b="1" dirty="0"/>
          </a:p>
        </p:txBody>
      </p:sp>
      <p:sp>
        <p:nvSpPr>
          <p:cNvPr id="8" name="Rounded Rectangular Callout 7"/>
          <p:cNvSpPr/>
          <p:nvPr/>
        </p:nvSpPr>
        <p:spPr>
          <a:xfrm rot="20952062">
            <a:off x="18091" y="2061798"/>
            <a:ext cx="3581400" cy="2971800"/>
          </a:xfrm>
          <a:prstGeom prst="wedgeRoundRectCallout">
            <a:avLst>
              <a:gd name="adj1" fmla="val 65586"/>
              <a:gd name="adj2" fmla="val -7827"/>
              <a:gd name="adj3" fmla="val 16667"/>
            </a:avLst>
          </a:prstGeom>
          <a:solidFill>
            <a:srgbClr val="46ED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Subject: Talk about what you are learning from the book about a topic: depression, families, illness, death, culture, religion, gender, ability, love….</a:t>
            </a:r>
            <a:endParaRPr lang="en-US" sz="2400" b="1" dirty="0">
              <a:solidFill>
                <a:schemeClr val="tx1"/>
              </a:solidFill>
            </a:endParaRPr>
          </a:p>
        </p:txBody>
      </p:sp>
      <p:sp>
        <p:nvSpPr>
          <p:cNvPr id="9" name="Rounded Rectangular Callout 8"/>
          <p:cNvSpPr/>
          <p:nvPr/>
        </p:nvSpPr>
        <p:spPr>
          <a:xfrm rot="1296594">
            <a:off x="3249494" y="3959045"/>
            <a:ext cx="3367901" cy="2564607"/>
          </a:xfrm>
          <a:prstGeom prst="wedgeRoundRectCallout">
            <a:avLst>
              <a:gd name="adj1" fmla="val -47047"/>
              <a:gd name="adj2" fmla="val -64785"/>
              <a:gd name="adj3" fmla="val 1666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Write a passage in the voice of the character saying what he or she wishes for most in the world.</a:t>
            </a:r>
            <a:endParaRPr lang="en-US" sz="2400" b="1" dirty="0"/>
          </a:p>
        </p:txBody>
      </p:sp>
    </p:spTree>
  </p:cSld>
  <p:clrMapOvr>
    <a:overrideClrMapping bg1="lt1" tx1="dk1" bg2="lt2" tx2="dk2" accent1="accent1" accent2="accent2" accent3="accent3" accent4="accent4" accent5="accent5" accent6="accent6" hlink="hlink" folHlink="folHlink"/>
  </p:clrMapOvr>
  <p:transition advClick="0" advTm="18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List of Responses</a:t>
            </a:r>
            <a:endParaRPr lang="en-US" sz="6600" b="1"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lphaUcPeriod"/>
            </a:pPr>
            <a:r>
              <a:rPr lang="en-US" dirty="0" smtClean="0"/>
              <a:t>Talk about subjects/topics.</a:t>
            </a:r>
          </a:p>
          <a:p>
            <a:pPr marL="514350" indent="-514350">
              <a:buFont typeface="+mj-lt"/>
              <a:buAutoNum type="alphaUcPeriod"/>
            </a:pPr>
            <a:r>
              <a:rPr lang="en-US" dirty="0" err="1" smtClean="0"/>
              <a:t>Intertextuality</a:t>
            </a:r>
            <a:r>
              <a:rPr lang="en-US" dirty="0" smtClean="0"/>
              <a:t>- ideas and images across books</a:t>
            </a:r>
          </a:p>
          <a:p>
            <a:pPr marL="514350" indent="-514350">
              <a:buFont typeface="+mj-lt"/>
              <a:buAutoNum type="alphaUcPeriod"/>
            </a:pPr>
            <a:r>
              <a:rPr lang="en-US" dirty="0" smtClean="0"/>
              <a:t>Story elements</a:t>
            </a:r>
          </a:p>
          <a:p>
            <a:pPr marL="514350" indent="-514350">
              <a:buFont typeface="+mj-lt"/>
              <a:buAutoNum type="alphaUcPeriod"/>
            </a:pPr>
            <a:r>
              <a:rPr lang="en-US" dirty="0" smtClean="0"/>
              <a:t>Recalling details</a:t>
            </a:r>
          </a:p>
          <a:p>
            <a:pPr marL="514350" indent="-514350">
              <a:buFont typeface="+mj-lt"/>
              <a:buAutoNum type="alphaUcPeriod"/>
            </a:pPr>
            <a:r>
              <a:rPr lang="en-US" dirty="0" smtClean="0"/>
              <a:t>Human connections</a:t>
            </a:r>
          </a:p>
          <a:p>
            <a:pPr marL="514350" indent="-514350">
              <a:buFont typeface="+mj-lt"/>
              <a:buAutoNum type="alphaUcPeriod"/>
            </a:pPr>
            <a:r>
              <a:rPr lang="en-US" dirty="0" smtClean="0"/>
              <a:t>Opinion</a:t>
            </a:r>
          </a:p>
          <a:p>
            <a:pPr marL="514350" indent="-514350">
              <a:buFont typeface="+mj-lt"/>
              <a:buAutoNum type="alphaUcPeriod"/>
            </a:pPr>
            <a:r>
              <a:rPr lang="en-US" dirty="0" smtClean="0"/>
              <a:t>Language (see author’s craft/figurative language)</a:t>
            </a:r>
          </a:p>
          <a:p>
            <a:pPr marL="514350" indent="-514350">
              <a:buFont typeface="+mj-lt"/>
              <a:buAutoNum type="alphaUcPeriod"/>
            </a:pPr>
            <a:r>
              <a:rPr lang="en-US" dirty="0" smtClean="0"/>
              <a:t>Evaluation</a:t>
            </a:r>
          </a:p>
          <a:p>
            <a:pPr marL="514350" indent="-514350">
              <a:buFont typeface="+mj-lt"/>
              <a:buAutoNum type="alphaUcPeriod"/>
            </a:pPr>
            <a:r>
              <a:rPr lang="en-US" dirty="0" smtClean="0"/>
              <a:t>Alternative Responses.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3780</TotalTime>
  <Words>2472</Words>
  <Application>Microsoft Office PowerPoint</Application>
  <PresentationFormat>On-screen Show (4:3)</PresentationFormat>
  <Paragraphs>210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Friday: Speaking &amp; Listening</vt:lpstr>
      <vt:lpstr>Read chapter 4, 49-68 and respond to 3 questions</vt:lpstr>
      <vt:lpstr>Chapter Five, 69-82  </vt:lpstr>
      <vt:lpstr>Social value orientations </vt:lpstr>
      <vt:lpstr>Slide 6</vt:lpstr>
      <vt:lpstr>Slide 7</vt:lpstr>
      <vt:lpstr>Slide 8</vt:lpstr>
      <vt:lpstr>List of Responses</vt:lpstr>
      <vt:lpstr>A. Subjects/Topics the Book Explores</vt:lpstr>
      <vt:lpstr>B. Intertextuality (between and across texts)</vt:lpstr>
      <vt:lpstr>C. Story Elements</vt:lpstr>
      <vt:lpstr>D. Recall</vt:lpstr>
      <vt:lpstr>E. Human connections</vt:lpstr>
      <vt:lpstr>F. Opinion</vt:lpstr>
      <vt:lpstr>G. Language</vt:lpstr>
      <vt:lpstr>H. Evaluation</vt:lpstr>
      <vt:lpstr>I. Alternative Responses</vt:lpstr>
      <vt:lpstr>Author’s Craft</vt:lpstr>
      <vt:lpstr>Figurative Language</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Daily Reading Response</dc:title>
  <dc:creator>Sarah J. Donovan</dc:creator>
  <cp:lastModifiedBy>CCSD15</cp:lastModifiedBy>
  <cp:revision>132</cp:revision>
  <dcterms:created xsi:type="dcterms:W3CDTF">2015-09-01T09:09:59Z</dcterms:created>
  <dcterms:modified xsi:type="dcterms:W3CDTF">2015-10-09T18:48:17Z</dcterms:modified>
</cp:coreProperties>
</file>